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1" r:id="rId5"/>
    <p:sldId id="271" r:id="rId6"/>
    <p:sldId id="276" r:id="rId7"/>
    <p:sldId id="268" r:id="rId8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62" userDrawn="1">
          <p15:clr>
            <a:srgbClr val="A4A3A4"/>
          </p15:clr>
        </p15:guide>
        <p15:guide id="2" pos="5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>
        <p:scale>
          <a:sx n="100" d="100"/>
          <a:sy n="100" d="100"/>
        </p:scale>
        <p:origin x="624" y="1386"/>
      </p:cViewPr>
      <p:guideLst>
        <p:guide orient="horz" pos="1162"/>
        <p:guide pos="59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6B224E2-FB1C-DAF4-36B7-DCED6D56B5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714714" y="6485428"/>
            <a:ext cx="3086100" cy="236048"/>
          </a:xfrm>
          <a:prstGeom prst="rect">
            <a:avLst/>
          </a:prstGeom>
        </p:spPr>
        <p:txBody>
          <a:bodyPr/>
          <a:lstStyle>
            <a:lvl1pPr algn="ctr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de-DE" dirty="0"/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559DCCE6-F482-3101-67A1-ED11A2AAAA5A}"/>
              </a:ext>
            </a:extLst>
          </p:cNvPr>
          <p:cNvCxnSpPr/>
          <p:nvPr userDrawn="1"/>
        </p:nvCxnSpPr>
        <p:spPr>
          <a:xfrm flipV="1">
            <a:off x="323528" y="7447"/>
            <a:ext cx="0" cy="6850553"/>
          </a:xfrm>
          <a:prstGeom prst="line">
            <a:avLst/>
          </a:prstGeom>
          <a:ln>
            <a:solidFill>
              <a:srgbClr val="EE7F0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" name="Text Box 16">
            <a:extLst>
              <a:ext uri="{FF2B5EF4-FFF2-40B4-BE49-F238E27FC236}">
                <a16:creationId xmlns:a16="http://schemas.microsoft.com/office/drawing/2014/main" id="{19A7CCBC-715C-F3CF-A38B-A9F7738CE7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" y="6556924"/>
            <a:ext cx="323528" cy="184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ctr">
              <a:spcBef>
                <a:spcPct val="50000"/>
              </a:spcBef>
              <a:defRPr/>
            </a:pPr>
            <a:r>
              <a:rPr lang="de-DE" sz="750" dirty="0">
                <a:solidFill>
                  <a:schemeClr val="bg2"/>
                </a:solidFill>
                <a:latin typeface="Arial" panose="020B0604020202020204" pitchFamily="34" charset="0"/>
                <a:ea typeface="Apex New Light" panose="02010600040501010103" pitchFamily="50" charset="0"/>
                <a:cs typeface="Arial" panose="020B0604020202020204" pitchFamily="34" charset="0"/>
              </a:rPr>
              <a:t>igus</a:t>
            </a:r>
            <a:r>
              <a:rPr lang="de-DE" sz="750" baseline="30000" dirty="0">
                <a:solidFill>
                  <a:schemeClr val="bg2"/>
                </a:solidFill>
                <a:latin typeface="Arial" panose="020B0604020202020204" pitchFamily="34" charset="0"/>
                <a:ea typeface="Apex New Light" panose="02010600040501010103" pitchFamily="50" charset="0"/>
                <a:cs typeface="Arial" panose="020B0604020202020204" pitchFamily="34" charset="0"/>
              </a:rPr>
              <a:t>®</a:t>
            </a:r>
            <a:r>
              <a:rPr lang="de-DE" sz="750" dirty="0">
                <a:solidFill>
                  <a:schemeClr val="bg2"/>
                </a:solidFill>
                <a:latin typeface="Arial" panose="020B0604020202020204" pitchFamily="34" charset="0"/>
                <a:ea typeface="Apex New Light" panose="02010600040501010103" pitchFamily="50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0" name="Text Box 16">
            <a:extLst>
              <a:ext uri="{FF2B5EF4-FFF2-40B4-BE49-F238E27FC236}">
                <a16:creationId xmlns:a16="http://schemas.microsoft.com/office/drawing/2014/main" id="{C4C50DBA-7EB7-1EAD-8A8B-90F9635C5F7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921950" y="6561746"/>
            <a:ext cx="2016249" cy="112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75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igus </a:t>
            </a:r>
            <a:r>
              <a:rPr lang="de-DE" sz="75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</a:t>
            </a:r>
            <a:r>
              <a:rPr lang="de-DE" sz="75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75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academy</a:t>
            </a:r>
            <a:endParaRPr lang="de-DE" sz="75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spcBef>
                <a:spcPct val="50000"/>
              </a:spcBef>
              <a:defRPr/>
            </a:pPr>
            <a:endParaRPr lang="de-DE" sz="750" baseline="0" dirty="0">
              <a:solidFill>
                <a:schemeClr val="bg2"/>
              </a:solidFill>
              <a:latin typeface="Arial" panose="020B0604020202020204" pitchFamily="34" charset="0"/>
              <a:ea typeface="Apex New Light" panose="02010600040501010103" pitchFamily="50" charset="0"/>
              <a:cs typeface="Arial" panose="020B0604020202020204" pitchFamily="34" charset="0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DE64CD0F-0413-BAFD-E008-79A6F3E0A1C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3086" y="122107"/>
            <a:ext cx="1104795" cy="570591"/>
          </a:xfrm>
          <a:prstGeom prst="rect">
            <a:avLst/>
          </a:prstGeom>
        </p:spPr>
      </p:pic>
      <p:cxnSp>
        <p:nvCxnSpPr>
          <p:cNvPr id="12" name="Gerader Verbinder 11">
            <a:extLst>
              <a:ext uri="{FF2B5EF4-FFF2-40B4-BE49-F238E27FC236}">
                <a16:creationId xmlns:a16="http://schemas.microsoft.com/office/drawing/2014/main" id="{04B10F6B-816E-4AD8-4F47-DF3C5E3F500A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6485428"/>
            <a:ext cx="12192000" cy="0"/>
          </a:xfrm>
          <a:prstGeom prst="line">
            <a:avLst/>
          </a:prstGeom>
          <a:ln>
            <a:solidFill>
              <a:srgbClr val="EE7F01">
                <a:alpha val="90000"/>
              </a:srgb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8015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1E341A0-A4C5-2391-5751-63DA01157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A668C358-ABDB-7FD9-BE06-63A680F0A2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75175D9-E177-1C78-57B7-485CC1D885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F4493E5-8AD0-41E4-618B-1D5251C43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5680863-EA1C-4BB7-CFD1-E81A1B1FFD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53430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0CA07724-6165-76C2-5A07-9043B7E500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3BCCC57C-AE46-1E92-E162-04CDEEE239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D6D075C-8FF4-E706-4E30-9D5424FFFBF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EA5A037-EFFA-39B2-9F4C-FAFF0A5358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C28E64E-091F-88C5-138C-D850E2CAE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33921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FDEC82-A473-E0F4-25A9-533429E75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F9761A2-1CEC-9BBD-087F-16F34AD199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ECAA957-C3CC-7343-61EB-0146F70C88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28E6F83-8C62-CAA9-5843-35DF26763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8421C2A-9AA0-2874-8815-D3BA362CF9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1240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3AEA344-7C8D-6DEC-9EDD-4CD642D089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451CB79-21E1-EDE3-8AA5-48E105B3A4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F5D2F70-460B-311C-C18F-95AD465CB27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9E1425D-AC8A-F9F9-2B11-584FF12F9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8D42097-1A19-E3A7-A589-ED5C75651E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5066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0CAFE9-B90C-9A8D-F9A3-A62CF16494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8180C14-C274-851D-B945-E50017547C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48775C0-5046-B5E3-CFF1-CC6A720D1F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D79967C-B0C1-53AE-7BAD-EFAAFF678A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3CFBAFD-6B0C-2791-F255-1C71C79B8C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353E6EF-2E72-CD20-7A7B-4C4E01B76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734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05A60B4-646C-93E9-164C-8AFE7F6AC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0CC5F14-A02F-4B8B-83D0-580B21C236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D3F8A682-2853-A03E-045C-5E3430DBC7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E0BB546B-D113-84C2-E613-98045BA26A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CC1EADF1-EA06-B78F-BC87-AEB721981B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8FF58173-5560-C10E-B227-87FE99878E2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0A8449BF-6578-3B67-D42C-FDB77A2EA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057D800E-6FB8-3245-FA03-C5991B46B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08728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026CE6-8F67-9A72-3527-BC81D41F4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5E665D7-492B-A36D-DF97-BF66936EF10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DC26288-4F77-4E71-71D3-2D28664FA1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0450E1C-3813-2A06-ACE6-1281A869D8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9612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2117653-0822-9F5A-C436-9C554CBAF9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56F599F-13FB-FC37-8B60-39A0BEF6B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B1AB06F-6C1C-EDB1-1D86-6C59A3E2B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12088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1363E0-3E34-6FA0-7ACD-0AF4F111B4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06592CF-72AB-79F3-275F-8A8CC7318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76C82FF-9B15-74DE-D00F-770E3B9BF5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D8E19BD-BA1C-C419-E5D8-0ACFE593B7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9EA23E6-99F9-2714-B456-FA2846F2BC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4F2A217-08F2-0257-FEBB-4501E0DCE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02914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8348AF-DF58-AA5F-E317-A2638CEB56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4F7869CA-ED0C-4625-E5DB-D07975F5868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BEA8545-8584-0215-E095-422677DD90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6E041FC-A441-AE91-9AB5-5796FF4C5A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6FB08D9-98E4-1310-333B-B56888EAFD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6D11ED2-8AB2-F7FA-97DE-C782A62A0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75042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0409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 15">
            <a:extLst>
              <a:ext uri="{FF2B5EF4-FFF2-40B4-BE49-F238E27FC236}">
                <a16:creationId xmlns:a16="http://schemas.microsoft.com/office/drawing/2014/main" id="{E0FF1773-B52C-4839-4A5E-07D8680F30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tel 1">
            <a:extLst>
              <a:ext uri="{FF2B5EF4-FFF2-40B4-BE49-F238E27FC236}">
                <a16:creationId xmlns:a16="http://schemas.microsoft.com/office/drawing/2014/main" id="{B2DDFF77-CA69-BC34-A169-D06898B2C97B}"/>
              </a:ext>
            </a:extLst>
          </p:cNvPr>
          <p:cNvSpPr txBox="1">
            <a:spLocks/>
          </p:cNvSpPr>
          <p:nvPr/>
        </p:nvSpPr>
        <p:spPr>
          <a:xfrm>
            <a:off x="333742" y="4439595"/>
            <a:ext cx="909083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Modul 1 – Block 5 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8FD39EFB-F67B-7D3E-C9DF-F2BE8F326C23}"/>
              </a:ext>
            </a:extLst>
          </p:cNvPr>
          <p:cNvSpPr txBox="1"/>
          <p:nvPr/>
        </p:nvSpPr>
        <p:spPr>
          <a:xfrm>
            <a:off x="333742" y="5928429"/>
            <a:ext cx="6242904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de-DE" sz="2800" dirty="0">
                <a:solidFill>
                  <a:schemeClr val="bg1"/>
                </a:solidFill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Anwendungen</a:t>
            </a:r>
          </a:p>
        </p:txBody>
      </p:sp>
    </p:spTree>
    <p:extLst>
      <p:ext uri="{BB962C8B-B14F-4D97-AF65-F5344CB8AC3E}">
        <p14:creationId xmlns:p14="http://schemas.microsoft.com/office/powerpoint/2010/main" val="1403146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0BDB427A-5381-BEFB-CF4C-402C989FA15E}"/>
              </a:ext>
            </a:extLst>
          </p:cNvPr>
          <p:cNvSpPr txBox="1">
            <a:spLocks/>
          </p:cNvSpPr>
          <p:nvPr/>
        </p:nvSpPr>
        <p:spPr>
          <a:xfrm>
            <a:off x="1409109" y="1628800"/>
            <a:ext cx="9835153" cy="3806258"/>
          </a:xfrm>
          <a:prstGeom prst="rect">
            <a:avLst/>
          </a:prstGeom>
          <a:ln w="12700" cap="flat" cmpd="sng" algn="ctr">
            <a:solidFill>
              <a:schemeClr val="bg1"/>
            </a:solidFill>
            <a:prstDash val="solid"/>
            <a:miter lim="800000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1: </a:t>
            </a:r>
            <a:r>
              <a:rPr lang="de-DE" sz="2400" dirty="0" err="1">
                <a:latin typeface="Arial" panose="020B0604020202020204" pitchFamily="34" charset="0"/>
                <a:cs typeface="Arial" panose="020B0604020202020204" pitchFamily="34" charset="0"/>
              </a:rPr>
              <a:t>robolink</a:t>
            </a: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-Arm</a:t>
            </a:r>
            <a:b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 Greifen von Bauteilen aus einem Tray</a:t>
            </a:r>
            <a:br>
              <a:rPr lang="de-DE" sz="24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endParaRPr lang="de-DE" sz="2400" dirty="0"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2: </a:t>
            </a:r>
            <a:r>
              <a:rPr lang="de-DE" sz="2400" dirty="0" err="1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drylin</a:t>
            </a: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-delta</a:t>
            </a:r>
            <a:br>
              <a:rPr lang="de-DE" sz="24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de-DE" sz="2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 Greifen von Teilen mit Kameraunterstützung</a:t>
            </a:r>
            <a:br>
              <a:rPr lang="de-DE" sz="2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</a:br>
            <a:endParaRPr lang="de-DE" sz="24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3: </a:t>
            </a:r>
            <a:r>
              <a:rPr lang="de-DE" sz="2400" dirty="0" err="1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drylin</a:t>
            </a: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-delta</a:t>
            </a:r>
            <a:br>
              <a:rPr lang="de-DE" sz="24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de-DE" sz="2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 Greifen von Teilen von einem Schachbrett</a:t>
            </a:r>
            <a:endParaRPr lang="de-DE" sz="24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de-DE" sz="24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endParaRPr lang="de-D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Interaktive Schaltfläche: Nächste(r) oder Weiter 6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8AE6C0A1-EDFD-FA6D-1A16-BFC79C62F76B}"/>
              </a:ext>
            </a:extLst>
          </p:cNvPr>
          <p:cNvSpPr/>
          <p:nvPr/>
        </p:nvSpPr>
        <p:spPr>
          <a:xfrm>
            <a:off x="9882474" y="5172838"/>
            <a:ext cx="1656184" cy="1008112"/>
          </a:xfrm>
          <a:prstGeom prst="actionButtonForwardNext">
            <a:avLst/>
          </a:prstGeom>
          <a:solidFill>
            <a:schemeClr val="accent2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0B813C81-EC2C-525F-0BA0-14A294CCCEE9}"/>
              </a:ext>
            </a:extLst>
          </p:cNvPr>
          <p:cNvSpPr txBox="1">
            <a:spLocks/>
          </p:cNvSpPr>
          <p:nvPr/>
        </p:nvSpPr>
        <p:spPr>
          <a:xfrm>
            <a:off x="852922" y="677430"/>
            <a:ext cx="8820472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Block 5: Anwendungen</a:t>
            </a:r>
            <a:endParaRPr lang="en-US" sz="3600" b="1" dirty="0"/>
          </a:p>
        </p:txBody>
      </p:sp>
      <p:grpSp>
        <p:nvGrpSpPr>
          <p:cNvPr id="65" name="Gruppieren 64">
            <a:extLst>
              <a:ext uri="{FF2B5EF4-FFF2-40B4-BE49-F238E27FC236}">
                <a16:creationId xmlns:a16="http://schemas.microsoft.com/office/drawing/2014/main" id="{39E08C16-4EE9-37AF-3234-36A1B0357CD9}"/>
              </a:ext>
            </a:extLst>
          </p:cNvPr>
          <p:cNvGrpSpPr/>
          <p:nvPr/>
        </p:nvGrpSpPr>
        <p:grpSpPr>
          <a:xfrm>
            <a:off x="947738" y="2754704"/>
            <a:ext cx="107950" cy="367890"/>
            <a:chOff x="947738" y="2688651"/>
            <a:chExt cx="140760" cy="479705"/>
          </a:xfrm>
        </p:grpSpPr>
        <p:sp>
          <p:nvSpPr>
            <p:cNvPr id="66" name="Ellipse 65">
              <a:extLst>
                <a:ext uri="{FF2B5EF4-FFF2-40B4-BE49-F238E27FC236}">
                  <a16:creationId xmlns:a16="http://schemas.microsoft.com/office/drawing/2014/main" id="{ECFD1F00-8A34-98D8-6A66-793C05F26562}"/>
                </a:ext>
              </a:extLst>
            </p:cNvPr>
            <p:cNvSpPr/>
            <p:nvPr/>
          </p:nvSpPr>
          <p:spPr>
            <a:xfrm>
              <a:off x="947738" y="2688651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7" name="Ellipse 66">
              <a:extLst>
                <a:ext uri="{FF2B5EF4-FFF2-40B4-BE49-F238E27FC236}">
                  <a16:creationId xmlns:a16="http://schemas.microsoft.com/office/drawing/2014/main" id="{47B56262-25D9-E160-FC32-9A51EE4531F8}"/>
                </a:ext>
              </a:extLst>
            </p:cNvPr>
            <p:cNvSpPr/>
            <p:nvPr/>
          </p:nvSpPr>
          <p:spPr>
            <a:xfrm>
              <a:off x="947738" y="2858194"/>
              <a:ext cx="140760" cy="14076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68" name="Ellipse 67">
              <a:extLst>
                <a:ext uri="{FF2B5EF4-FFF2-40B4-BE49-F238E27FC236}">
                  <a16:creationId xmlns:a16="http://schemas.microsoft.com/office/drawing/2014/main" id="{2D14C23D-C4D3-5DE6-5339-FD56B4C549AC}"/>
                </a:ext>
              </a:extLst>
            </p:cNvPr>
            <p:cNvSpPr/>
            <p:nvPr/>
          </p:nvSpPr>
          <p:spPr>
            <a:xfrm>
              <a:off x="947738" y="3027596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69" name="Gruppieren 68">
            <a:extLst>
              <a:ext uri="{FF2B5EF4-FFF2-40B4-BE49-F238E27FC236}">
                <a16:creationId xmlns:a16="http://schemas.microsoft.com/office/drawing/2014/main" id="{0376447D-8147-567A-3B4E-7E7E5C0B9A65}"/>
              </a:ext>
            </a:extLst>
          </p:cNvPr>
          <p:cNvGrpSpPr/>
          <p:nvPr/>
        </p:nvGrpSpPr>
        <p:grpSpPr>
          <a:xfrm>
            <a:off x="947738" y="1628800"/>
            <a:ext cx="107950" cy="367890"/>
            <a:chOff x="947738" y="2688651"/>
            <a:chExt cx="140760" cy="479705"/>
          </a:xfrm>
        </p:grpSpPr>
        <p:sp>
          <p:nvSpPr>
            <p:cNvPr id="70" name="Ellipse 69">
              <a:extLst>
                <a:ext uri="{FF2B5EF4-FFF2-40B4-BE49-F238E27FC236}">
                  <a16:creationId xmlns:a16="http://schemas.microsoft.com/office/drawing/2014/main" id="{6D040C01-42E2-4689-F6C9-6CF0D1C8AB09}"/>
                </a:ext>
              </a:extLst>
            </p:cNvPr>
            <p:cNvSpPr/>
            <p:nvPr/>
          </p:nvSpPr>
          <p:spPr>
            <a:xfrm>
              <a:off x="947738" y="2688651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1" name="Ellipse 70">
              <a:extLst>
                <a:ext uri="{FF2B5EF4-FFF2-40B4-BE49-F238E27FC236}">
                  <a16:creationId xmlns:a16="http://schemas.microsoft.com/office/drawing/2014/main" id="{ABA15B22-ED1C-C6D2-1952-F3956E428D65}"/>
                </a:ext>
              </a:extLst>
            </p:cNvPr>
            <p:cNvSpPr/>
            <p:nvPr/>
          </p:nvSpPr>
          <p:spPr>
            <a:xfrm>
              <a:off x="947738" y="2858194"/>
              <a:ext cx="140760" cy="14076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72" name="Ellipse 71">
              <a:extLst>
                <a:ext uri="{FF2B5EF4-FFF2-40B4-BE49-F238E27FC236}">
                  <a16:creationId xmlns:a16="http://schemas.microsoft.com/office/drawing/2014/main" id="{CD81111F-BE9F-A75E-0668-90E4F7E5696F}"/>
                </a:ext>
              </a:extLst>
            </p:cNvPr>
            <p:cNvSpPr/>
            <p:nvPr/>
          </p:nvSpPr>
          <p:spPr>
            <a:xfrm>
              <a:off x="947738" y="3027596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0D5029DC-16F9-EEA2-5160-19389148DBF3}"/>
              </a:ext>
            </a:extLst>
          </p:cNvPr>
          <p:cNvGrpSpPr/>
          <p:nvPr/>
        </p:nvGrpSpPr>
        <p:grpSpPr>
          <a:xfrm>
            <a:off x="947738" y="3870704"/>
            <a:ext cx="107950" cy="367890"/>
            <a:chOff x="947738" y="2688651"/>
            <a:chExt cx="140760" cy="479705"/>
          </a:xfrm>
        </p:grpSpPr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6797B516-F156-7FE9-541D-B013FBC6909A}"/>
                </a:ext>
              </a:extLst>
            </p:cNvPr>
            <p:cNvSpPr/>
            <p:nvPr/>
          </p:nvSpPr>
          <p:spPr>
            <a:xfrm>
              <a:off x="947738" y="2688651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3F24CA8A-571F-B663-891D-24D52D10A0BF}"/>
                </a:ext>
              </a:extLst>
            </p:cNvPr>
            <p:cNvSpPr/>
            <p:nvPr/>
          </p:nvSpPr>
          <p:spPr>
            <a:xfrm>
              <a:off x="947738" y="2858194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A5A544CE-63E5-B350-2314-0C0FF636816A}"/>
                </a:ext>
              </a:extLst>
            </p:cNvPr>
            <p:cNvSpPr/>
            <p:nvPr/>
          </p:nvSpPr>
          <p:spPr>
            <a:xfrm>
              <a:off x="947738" y="3027596"/>
              <a:ext cx="140760" cy="14076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32254858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54536544-344D-22FA-10CC-B27070905137}"/>
              </a:ext>
            </a:extLst>
          </p:cNvPr>
          <p:cNvSpPr txBox="1">
            <a:spLocks/>
          </p:cNvSpPr>
          <p:nvPr/>
        </p:nvSpPr>
        <p:spPr>
          <a:xfrm>
            <a:off x="819288" y="691830"/>
            <a:ext cx="11311051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1: </a:t>
            </a:r>
            <a:r>
              <a:rPr lang="de-DE" dirty="0" err="1"/>
              <a:t>robolink</a:t>
            </a:r>
            <a:r>
              <a:rPr lang="de-DE" dirty="0"/>
              <a:t> arm Greifen  Beispielprogrammierung</a:t>
            </a:r>
            <a:endParaRPr lang="en-US" sz="3600" b="1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474D5776-1DB5-A0DC-1EC3-F9DB6FBF42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4825" y="2006440"/>
            <a:ext cx="6882422" cy="303694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3F83931F-25DE-4380-BBFC-5746DCF307CA}"/>
              </a:ext>
            </a:extLst>
          </p:cNvPr>
          <p:cNvSpPr txBox="1"/>
          <p:nvPr/>
        </p:nvSpPr>
        <p:spPr>
          <a:xfrm>
            <a:off x="862013" y="5260940"/>
            <a:ext cx="4813621" cy="988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sz="1350" dirty="0">
                <a:latin typeface="Arial" panose="020B0604020202020204" pitchFamily="34" charset="0"/>
                <a:cs typeface="Arial" panose="020B0604020202020204" pitchFamily="34" charset="0"/>
              </a:rPr>
              <a:t>0: Start, definiert die Konfiguration </a:t>
            </a:r>
          </a:p>
          <a:p>
            <a:pPr>
              <a:lnSpc>
                <a:spcPct val="150000"/>
              </a:lnSpc>
            </a:pPr>
            <a:r>
              <a:rPr lang="de-DE" sz="1350" dirty="0">
                <a:latin typeface="Arial" panose="020B0604020202020204" pitchFamily="34" charset="0"/>
                <a:cs typeface="Arial" panose="020B0604020202020204" pitchFamily="34" charset="0"/>
              </a:rPr>
              <a:t>1: Joint Ausgangsposition</a:t>
            </a:r>
          </a:p>
          <a:p>
            <a:pPr>
              <a:lnSpc>
                <a:spcPct val="150000"/>
              </a:lnSpc>
            </a:pPr>
            <a:r>
              <a:rPr lang="de-DE" sz="1350" dirty="0">
                <a:latin typeface="Arial" panose="020B0604020202020204" pitchFamily="34" charset="0"/>
                <a:cs typeface="Arial" panose="020B0604020202020204" pitchFamily="34" charset="0"/>
              </a:rPr>
              <a:t>2: Joint, um den </a:t>
            </a:r>
            <a:r>
              <a:rPr lang="de-DE" sz="1350" dirty="0" err="1">
                <a:latin typeface="Arial" panose="020B0604020202020204" pitchFamily="34" charset="0"/>
                <a:cs typeface="Arial" panose="020B0604020202020204" pitchFamily="34" charset="0"/>
              </a:rPr>
              <a:t>robolink</a:t>
            </a:r>
            <a:endParaRPr lang="de-DE" sz="13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1FD9AC76-3937-4407-EAF7-A0EE2DC84CC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13" r="4300"/>
          <a:stretch/>
        </p:blipFill>
        <p:spPr>
          <a:xfrm>
            <a:off x="947738" y="2005118"/>
            <a:ext cx="3852861" cy="3036944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8F3FA814-29E4-778C-06A5-F83379291D0F}"/>
              </a:ext>
            </a:extLst>
          </p:cNvPr>
          <p:cNvSpPr txBox="1"/>
          <p:nvPr/>
        </p:nvSpPr>
        <p:spPr>
          <a:xfrm>
            <a:off x="3712415" y="5260940"/>
            <a:ext cx="4813621" cy="988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sz="1350" dirty="0">
                <a:latin typeface="Arial" panose="020B0604020202020204" pitchFamily="34" charset="0"/>
                <a:cs typeface="Arial" panose="020B0604020202020204" pitchFamily="34" charset="0"/>
              </a:rPr>
              <a:t>3: </a:t>
            </a:r>
            <a:r>
              <a:rPr lang="de-DE" sz="1350" dirty="0" err="1">
                <a:latin typeface="Arial" panose="020B0604020202020204" pitchFamily="34" charset="0"/>
                <a:cs typeface="Arial" panose="020B0604020202020204" pitchFamily="34" charset="0"/>
              </a:rPr>
              <a:t>Wait</a:t>
            </a:r>
            <a:r>
              <a:rPr lang="de-DE" sz="1350" dirty="0">
                <a:latin typeface="Arial" panose="020B0604020202020204" pitchFamily="34" charset="0"/>
                <a:cs typeface="Arial" panose="020B0604020202020204" pitchFamily="34" charset="0"/>
              </a:rPr>
              <a:t>, um eine ruhige Position zu garantieren</a:t>
            </a:r>
          </a:p>
          <a:p>
            <a:pPr>
              <a:lnSpc>
                <a:spcPct val="150000"/>
              </a:lnSpc>
            </a:pPr>
            <a:r>
              <a:rPr lang="de-DE" sz="1350" dirty="0">
                <a:latin typeface="Arial" panose="020B0604020202020204" pitchFamily="34" charset="0"/>
                <a:cs typeface="Arial" panose="020B0604020202020204" pitchFamily="34" charset="0"/>
              </a:rPr>
              <a:t>4: </a:t>
            </a:r>
            <a:r>
              <a:rPr lang="de-DE" sz="1350" dirty="0" err="1">
                <a:latin typeface="Arial" panose="020B0604020202020204" pitchFamily="34" charset="0"/>
                <a:cs typeface="Arial" panose="020B0604020202020204" pitchFamily="34" charset="0"/>
              </a:rPr>
              <a:t>DigitalOut</a:t>
            </a:r>
            <a:r>
              <a:rPr lang="de-DE" sz="1350" dirty="0">
                <a:latin typeface="Arial" panose="020B0604020202020204" pitchFamily="34" charset="0"/>
                <a:cs typeface="Arial" panose="020B0604020202020204" pitchFamily="34" charset="0"/>
              </a:rPr>
              <a:t> aktivieren, um den Gegenstand zu Greifen</a:t>
            </a:r>
          </a:p>
          <a:p>
            <a:pPr>
              <a:lnSpc>
                <a:spcPct val="150000"/>
              </a:lnSpc>
            </a:pPr>
            <a:r>
              <a:rPr lang="de-DE" sz="1350" dirty="0">
                <a:latin typeface="Arial" panose="020B0604020202020204" pitchFamily="34" charset="0"/>
                <a:cs typeface="Arial" panose="020B0604020202020204" pitchFamily="34" charset="0"/>
              </a:rPr>
              <a:t>5: Joint um zur Zielposition zu gelangen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306457B0-A1B3-0E77-99B9-565FC4FA7C3E}"/>
              </a:ext>
            </a:extLst>
          </p:cNvPr>
          <p:cNvSpPr txBox="1"/>
          <p:nvPr/>
        </p:nvSpPr>
        <p:spPr>
          <a:xfrm>
            <a:off x="8351090" y="5260940"/>
            <a:ext cx="4813621" cy="988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sz="1350" dirty="0">
                <a:latin typeface="Arial" panose="020B0604020202020204" pitchFamily="34" charset="0"/>
                <a:cs typeface="Arial" panose="020B0604020202020204" pitchFamily="34" charset="0"/>
              </a:rPr>
              <a:t>6: </a:t>
            </a:r>
            <a:r>
              <a:rPr lang="de-DE" sz="1350" dirty="0" err="1">
                <a:latin typeface="Arial" panose="020B0604020202020204" pitchFamily="34" charset="0"/>
                <a:cs typeface="Arial" panose="020B0604020202020204" pitchFamily="34" charset="0"/>
              </a:rPr>
              <a:t>Wait</a:t>
            </a:r>
            <a:r>
              <a:rPr lang="de-DE" sz="1350" dirty="0">
                <a:latin typeface="Arial" panose="020B0604020202020204" pitchFamily="34" charset="0"/>
                <a:cs typeface="Arial" panose="020B0604020202020204" pitchFamily="34" charset="0"/>
              </a:rPr>
              <a:t>, um eine ruhige Position zu garantieren</a:t>
            </a:r>
          </a:p>
          <a:p>
            <a:pPr>
              <a:lnSpc>
                <a:spcPct val="150000"/>
              </a:lnSpc>
            </a:pPr>
            <a:r>
              <a:rPr lang="de-DE" sz="1350" dirty="0">
                <a:latin typeface="Arial" panose="020B0604020202020204" pitchFamily="34" charset="0"/>
                <a:cs typeface="Arial" panose="020B0604020202020204" pitchFamily="34" charset="0"/>
              </a:rPr>
              <a:t>7: </a:t>
            </a:r>
            <a:r>
              <a:rPr lang="de-DE" sz="1350" dirty="0" err="1">
                <a:latin typeface="Arial" panose="020B0604020202020204" pitchFamily="34" charset="0"/>
                <a:cs typeface="Arial" panose="020B0604020202020204" pitchFamily="34" charset="0"/>
              </a:rPr>
              <a:t>DigitalOut</a:t>
            </a:r>
            <a:r>
              <a:rPr lang="de-DE" sz="13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350" dirty="0" err="1">
                <a:latin typeface="Arial" panose="020B0604020202020204" pitchFamily="34" charset="0"/>
                <a:cs typeface="Arial" panose="020B0604020202020204" pitchFamily="34" charset="0"/>
              </a:rPr>
              <a:t>dekativieren</a:t>
            </a:r>
            <a:r>
              <a:rPr lang="de-DE" sz="135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br>
              <a:rPr lang="de-DE" sz="135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350" dirty="0">
                <a:latin typeface="Arial" panose="020B0604020202020204" pitchFamily="34" charset="0"/>
                <a:cs typeface="Arial" panose="020B0604020202020204" pitchFamily="34" charset="0"/>
              </a:rPr>
              <a:t>um den Gegenstand abzulegen</a:t>
            </a:r>
          </a:p>
        </p:txBody>
      </p:sp>
    </p:spTree>
    <p:extLst>
      <p:ext uri="{BB962C8B-B14F-4D97-AF65-F5344CB8AC3E}">
        <p14:creationId xmlns:p14="http://schemas.microsoft.com/office/powerpoint/2010/main" val="31283858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18E7290-1A8D-4490-84CC-A658633477E8}"/>
              </a:ext>
            </a:extLst>
          </p:cNvPr>
          <p:cNvSpPr txBox="1">
            <a:spLocks/>
          </p:cNvSpPr>
          <p:nvPr/>
        </p:nvSpPr>
        <p:spPr>
          <a:xfrm>
            <a:off x="816823" y="677430"/>
            <a:ext cx="11266320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2: Kamera</a:t>
            </a:r>
            <a:endParaRPr lang="en-US" sz="3600" b="1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6A3C81E5-65ED-C241-9C32-D2164C74952C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225" y="1628800"/>
            <a:ext cx="6661100" cy="4502433"/>
          </a:xfrm>
          <a:prstGeom prst="rect">
            <a:avLst/>
          </a:prstGeom>
          <a:noFill/>
          <a:ln>
            <a:solidFill>
              <a:srgbClr val="FFA500"/>
            </a:solidFill>
          </a:ln>
        </p:spPr>
      </p:pic>
      <p:sp>
        <p:nvSpPr>
          <p:cNvPr id="5" name="Sprechblase: rechteckig mit abgerundeten Ecken 4">
            <a:extLst>
              <a:ext uri="{FF2B5EF4-FFF2-40B4-BE49-F238E27FC236}">
                <a16:creationId xmlns:a16="http://schemas.microsoft.com/office/drawing/2014/main" id="{3BF02B3D-5BD8-99FD-5E82-91861A961750}"/>
              </a:ext>
            </a:extLst>
          </p:cNvPr>
          <p:cNvSpPr/>
          <p:nvPr/>
        </p:nvSpPr>
        <p:spPr>
          <a:xfrm>
            <a:off x="1055415" y="1772816"/>
            <a:ext cx="1728192" cy="936104"/>
          </a:xfrm>
          <a:prstGeom prst="wedgeRoundRectCallout">
            <a:avLst>
              <a:gd name="adj1" fmla="val 143719"/>
              <a:gd name="adj2" fmla="val -5514"/>
              <a:gd name="adj3" fmla="val 16667"/>
            </a:avLst>
          </a:prstGeom>
          <a:ln>
            <a:solidFill>
              <a:srgbClr val="FFA5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Kamera-Up:</a:t>
            </a: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Zeigt in die X-Richtung der Kamera</a:t>
            </a: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X = 1, Y = 0, Z = 0</a:t>
            </a:r>
          </a:p>
        </p:txBody>
      </p:sp>
      <p:sp>
        <p:nvSpPr>
          <p:cNvPr id="12" name="Sprechblase: rechteckig mit abgerundeten Ecken 11">
            <a:extLst>
              <a:ext uri="{FF2B5EF4-FFF2-40B4-BE49-F238E27FC236}">
                <a16:creationId xmlns:a16="http://schemas.microsoft.com/office/drawing/2014/main" id="{645DB509-8E0E-4963-EE38-99D0C871784E}"/>
              </a:ext>
            </a:extLst>
          </p:cNvPr>
          <p:cNvSpPr/>
          <p:nvPr/>
        </p:nvSpPr>
        <p:spPr>
          <a:xfrm>
            <a:off x="1055415" y="4791456"/>
            <a:ext cx="1713312" cy="1157824"/>
          </a:xfrm>
          <a:prstGeom prst="wedgeRoundRectCallout">
            <a:avLst>
              <a:gd name="adj1" fmla="val 181792"/>
              <a:gd name="adj2" fmla="val -36483"/>
              <a:gd name="adj3" fmla="val 16667"/>
            </a:avLst>
          </a:prstGeom>
          <a:ln>
            <a:solidFill>
              <a:srgbClr val="FFA5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Übergebene Position für ein Objekt mittig unter der Kamera:</a:t>
            </a:r>
          </a:p>
          <a:p>
            <a:pPr algn="ctr"/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X = 400</a:t>
            </a:r>
          </a:p>
          <a:p>
            <a:pPr algn="ctr"/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Y = 0</a:t>
            </a:r>
          </a:p>
          <a:p>
            <a:pPr algn="ctr"/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Z = 100</a:t>
            </a:r>
          </a:p>
        </p:txBody>
      </p:sp>
      <p:sp>
        <p:nvSpPr>
          <p:cNvPr id="13" name="Sprechblase: rechteckig mit abgerundeten Ecken 12">
            <a:extLst>
              <a:ext uri="{FF2B5EF4-FFF2-40B4-BE49-F238E27FC236}">
                <a16:creationId xmlns:a16="http://schemas.microsoft.com/office/drawing/2014/main" id="{549A95E1-90D0-CCDC-A0B6-2A6EFE380AE3}"/>
              </a:ext>
            </a:extLst>
          </p:cNvPr>
          <p:cNvSpPr/>
          <p:nvPr/>
        </p:nvSpPr>
        <p:spPr>
          <a:xfrm>
            <a:off x="6167983" y="4077072"/>
            <a:ext cx="1080120" cy="432048"/>
          </a:xfrm>
          <a:prstGeom prst="wedgeRoundRectCallout">
            <a:avLst>
              <a:gd name="adj1" fmla="val -156285"/>
              <a:gd name="adj2" fmla="val -94116"/>
              <a:gd name="adj3" fmla="val 16667"/>
            </a:avLst>
          </a:prstGeom>
          <a:ln>
            <a:solidFill>
              <a:srgbClr val="FFA5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Pick-</a:t>
            </a:r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Distance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Sprechblase: rechteckig mit abgerundeten Ecken 13">
            <a:extLst>
              <a:ext uri="{FF2B5EF4-FFF2-40B4-BE49-F238E27FC236}">
                <a16:creationId xmlns:a16="http://schemas.microsoft.com/office/drawing/2014/main" id="{3CB02476-3E4F-6E9D-C68C-541094001E58}"/>
              </a:ext>
            </a:extLst>
          </p:cNvPr>
          <p:cNvSpPr/>
          <p:nvPr/>
        </p:nvSpPr>
        <p:spPr>
          <a:xfrm>
            <a:off x="6139359" y="3190880"/>
            <a:ext cx="1152128" cy="814184"/>
          </a:xfrm>
          <a:prstGeom prst="wedgeRoundRectCallout">
            <a:avLst>
              <a:gd name="adj1" fmla="val -144380"/>
              <a:gd name="adj2" fmla="val -50258"/>
              <a:gd name="adj3" fmla="val 16667"/>
            </a:avLst>
          </a:prstGeom>
          <a:ln>
            <a:solidFill>
              <a:srgbClr val="FFA5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Kamera-Look:</a:t>
            </a: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X = 0</a:t>
            </a: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Y = 0</a:t>
            </a: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Z = -1</a:t>
            </a:r>
          </a:p>
        </p:txBody>
      </p:sp>
      <p:sp>
        <p:nvSpPr>
          <p:cNvPr id="15" name="Sprechblase: rechteckig mit abgerundeten Ecken 14">
            <a:extLst>
              <a:ext uri="{FF2B5EF4-FFF2-40B4-BE49-F238E27FC236}">
                <a16:creationId xmlns:a16="http://schemas.microsoft.com/office/drawing/2014/main" id="{2D6E6BFC-2700-279E-F560-2EF4B287816B}"/>
              </a:ext>
            </a:extLst>
          </p:cNvPr>
          <p:cNvSpPr/>
          <p:nvPr/>
        </p:nvSpPr>
        <p:spPr>
          <a:xfrm>
            <a:off x="6131979" y="2301828"/>
            <a:ext cx="1152128" cy="814184"/>
          </a:xfrm>
          <a:prstGeom prst="wedgeRoundRectCallout">
            <a:avLst>
              <a:gd name="adj1" fmla="val -150729"/>
              <a:gd name="adj2" fmla="val -33412"/>
              <a:gd name="adj3" fmla="val 16667"/>
            </a:avLst>
          </a:prstGeom>
          <a:ln>
            <a:solidFill>
              <a:srgbClr val="FFA5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Position:</a:t>
            </a: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X = 400</a:t>
            </a: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Y = 0</a:t>
            </a: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Z = 700</a:t>
            </a:r>
          </a:p>
        </p:txBody>
      </p:sp>
      <p:sp>
        <p:nvSpPr>
          <p:cNvPr id="16" name="Sprechblase: rechteckig mit abgerundeten Ecken 15">
            <a:extLst>
              <a:ext uri="{FF2B5EF4-FFF2-40B4-BE49-F238E27FC236}">
                <a16:creationId xmlns:a16="http://schemas.microsoft.com/office/drawing/2014/main" id="{6AC4785B-11B5-DD47-014D-01EB44D2E499}"/>
              </a:ext>
            </a:extLst>
          </p:cNvPr>
          <p:cNvSpPr/>
          <p:nvPr/>
        </p:nvSpPr>
        <p:spPr>
          <a:xfrm>
            <a:off x="6095975" y="1683841"/>
            <a:ext cx="1152128" cy="543119"/>
          </a:xfrm>
          <a:prstGeom prst="wedgeRoundRectCallout">
            <a:avLst>
              <a:gd name="adj1" fmla="val -126919"/>
              <a:gd name="adj2" fmla="val 60860"/>
              <a:gd name="adj3" fmla="val 16667"/>
            </a:avLst>
          </a:prstGeom>
          <a:ln>
            <a:solidFill>
              <a:srgbClr val="FFA5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Buchsen in Richtung +Y</a:t>
            </a:r>
          </a:p>
        </p:txBody>
      </p:sp>
    </p:spTree>
    <p:extLst>
      <p:ext uri="{BB962C8B-B14F-4D97-AF65-F5344CB8AC3E}">
        <p14:creationId xmlns:p14="http://schemas.microsoft.com/office/powerpoint/2010/main" val="7601135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18E7290-1A8D-4490-84CC-A658633477E8}"/>
              </a:ext>
            </a:extLst>
          </p:cNvPr>
          <p:cNvSpPr txBox="1">
            <a:spLocks/>
          </p:cNvSpPr>
          <p:nvPr/>
        </p:nvSpPr>
        <p:spPr>
          <a:xfrm>
            <a:off x="835873" y="334529"/>
            <a:ext cx="11266320" cy="178954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2: </a:t>
            </a:r>
            <a:r>
              <a:rPr lang="de-DE" dirty="0" err="1"/>
              <a:t>drylin</a:t>
            </a:r>
            <a:r>
              <a:rPr lang="de-DE" dirty="0"/>
              <a:t> Raumportal + Kamera Beispielprogrammierung</a:t>
            </a:r>
            <a:endParaRPr lang="en-US" sz="3600" b="1" dirty="0"/>
          </a:p>
        </p:txBody>
      </p:sp>
      <p:pic>
        <p:nvPicPr>
          <p:cNvPr id="3" name="Bildschirmaufzeichnung 6">
            <a:hlinkClick r:id="" action="ppaction://media"/>
            <a:extLst>
              <a:ext uri="{FF2B5EF4-FFF2-40B4-BE49-F238E27FC236}">
                <a16:creationId xmlns:a16="http://schemas.microsoft.com/office/drawing/2014/main" id="{977ABEF7-E37C-6AE2-06D5-BD0CCF12258E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9246.7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47738" y="1817699"/>
            <a:ext cx="8341296" cy="4421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267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2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 mute="1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18E7290-1A8D-4490-84CC-A658633477E8}"/>
              </a:ext>
            </a:extLst>
          </p:cNvPr>
          <p:cNvSpPr txBox="1">
            <a:spLocks/>
          </p:cNvSpPr>
          <p:nvPr/>
        </p:nvSpPr>
        <p:spPr>
          <a:xfrm>
            <a:off x="845398" y="334530"/>
            <a:ext cx="11270402" cy="17990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3: Delta greifen aus einem Schachbrett Beispielprogrammierung</a:t>
            </a:r>
            <a:endParaRPr lang="en-US" sz="3600" b="1" dirty="0"/>
          </a:p>
        </p:txBody>
      </p:sp>
      <p:pic>
        <p:nvPicPr>
          <p:cNvPr id="2" name="Bildschirmaufzeichnung 7">
            <a:hlinkClick r:id="" action="ppaction://media"/>
            <a:extLst>
              <a:ext uri="{FF2B5EF4-FFF2-40B4-BE49-F238E27FC236}">
                <a16:creationId xmlns:a16="http://schemas.microsoft.com/office/drawing/2014/main" id="{23133A84-D7B1-DDD1-088A-A486B3E6AAE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47738" y="1852102"/>
            <a:ext cx="7806258" cy="4137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193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98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weinendes Gesicht">
            <a:extLst>
              <a:ext uri="{FF2B5EF4-FFF2-40B4-BE49-F238E27FC236}">
                <a16:creationId xmlns:a16="http://schemas.microsoft.com/office/drawing/2014/main" id="{5572F2AD-7203-AD52-CC58-3B5E6C1DAE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1855" y="1988842"/>
            <a:ext cx="4017963" cy="4017963"/>
          </a:xfrm>
          <a:prstGeom prst="rect">
            <a:avLst/>
          </a:prstGeom>
        </p:spPr>
      </p:pic>
      <p:pic>
        <p:nvPicPr>
          <p:cNvPr id="5" name="Inhaltsplatzhalter 9" descr="Gesicht mit Herzaugen">
            <a:extLst>
              <a:ext uri="{FF2B5EF4-FFF2-40B4-BE49-F238E27FC236}">
                <a16:creationId xmlns:a16="http://schemas.microsoft.com/office/drawing/2014/main" id="{7B22274F-1462-8299-87A2-4AB7652AEB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04048" y="1844826"/>
            <a:ext cx="3797300" cy="401796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187DA8BF-9A32-E654-CEEC-EE57772A556A}"/>
              </a:ext>
            </a:extLst>
          </p:cNvPr>
          <p:cNvSpPr txBox="1">
            <a:spLocks/>
          </p:cNvSpPr>
          <p:nvPr/>
        </p:nvSpPr>
        <p:spPr>
          <a:xfrm>
            <a:off x="826609" y="677430"/>
            <a:ext cx="8018611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Block 5 - Ende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0609316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205</Words>
  <Application>Microsoft Office PowerPoint</Application>
  <PresentationFormat>Breitbild</PresentationFormat>
  <Paragraphs>36</Paragraphs>
  <Slides>7</Slides>
  <Notes>0</Notes>
  <HiddenSlides>0</HiddenSlides>
  <MMClips>2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Marta Wojtylo</dc:creator>
  <cp:lastModifiedBy>Marta Wojtylo</cp:lastModifiedBy>
  <cp:revision>23</cp:revision>
  <dcterms:created xsi:type="dcterms:W3CDTF">2022-08-11T14:49:13Z</dcterms:created>
  <dcterms:modified xsi:type="dcterms:W3CDTF">2022-08-12T13:13:32Z</dcterms:modified>
</cp:coreProperties>
</file>